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7" r:id="rId4"/>
    <p:sldId id="268" r:id="rId5"/>
    <p:sldId id="269" r:id="rId6"/>
    <p:sldId id="274" r:id="rId7"/>
    <p:sldId id="270" r:id="rId8"/>
    <p:sldId id="271" r:id="rId9"/>
    <p:sldId id="272" r:id="rId10"/>
    <p:sldId id="273" r:id="rId11"/>
    <p:sldId id="260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2363" autoAdjust="0"/>
    <p:restoredTop sz="94646" autoAdjust="0"/>
  </p:normalViewPr>
  <p:slideViewPr>
    <p:cSldViewPr>
      <p:cViewPr>
        <p:scale>
          <a:sx n="53" d="100"/>
          <a:sy n="53" d="100"/>
        </p:scale>
        <p:origin x="-282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D6F1D-89F9-431D-AA1D-BD8514FE3D3C}" type="datetimeFigureOut">
              <a:rPr lang="en-US" smtClean="0"/>
              <a:pPr/>
              <a:t>10/27/2009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E3428-FD26-4A41-9AED-1D27DC83AE8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pn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12" Type="http://schemas.openxmlformats.org/officeDocument/2006/relationships/image" Target="../media/image67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11" Type="http://schemas.openxmlformats.org/officeDocument/2006/relationships/image" Target="../media/image66.jpe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0" Type="http://schemas.openxmlformats.org/officeDocument/2006/relationships/image" Target="../media/image76.pn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>
                <a:latin typeface="Britannic Bold" pitchFamily="34" charset="0"/>
              </a:rPr>
              <a:t>W</a:t>
            </a:r>
            <a:r>
              <a:rPr lang="en-GB" dirty="0" smtClean="0">
                <a:latin typeface="Britannic Bold" pitchFamily="34" charset="0"/>
              </a:rPr>
              <a:t>hat do artists do?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2143141"/>
          </a:xfrm>
        </p:spPr>
        <p:txBody>
          <a:bodyPr/>
          <a:lstStyle/>
          <a:p>
            <a:pPr marL="0" indent="0" algn="just">
              <a:buNone/>
            </a:pPr>
            <a:r>
              <a:rPr lang="en-GB" dirty="0" smtClean="0"/>
              <a:t>Artists show us new ways to see familiar things, and how to interpret new situations and events through various kinds of visual shorthand. </a:t>
            </a:r>
            <a:endParaRPr lang="en-GB" dirty="0"/>
          </a:p>
        </p:txBody>
      </p:sp>
      <p:pic>
        <p:nvPicPr>
          <p:cNvPr id="1034" name="Picture 10" descr="http://www.spamula.net/blog/i16/arcimboldo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500306"/>
            <a:ext cx="2074785" cy="2880000"/>
          </a:xfrm>
          <a:prstGeom prst="rect">
            <a:avLst/>
          </a:prstGeom>
          <a:noFill/>
        </p:spPr>
      </p:pic>
      <p:pic>
        <p:nvPicPr>
          <p:cNvPr id="1036" name="Picture 12" descr="http://www.spamula.net/blog/i16/arcimboldo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14620"/>
            <a:ext cx="2166234" cy="2880000"/>
          </a:xfrm>
          <a:prstGeom prst="rect">
            <a:avLst/>
          </a:prstGeom>
          <a:noFill/>
        </p:spPr>
      </p:pic>
      <p:pic>
        <p:nvPicPr>
          <p:cNvPr id="1037" name="Picture 13" descr="arcimboldo09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2500306"/>
            <a:ext cx="2168592" cy="2880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8" name="Picture 14" descr="arcimboldo11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714620"/>
            <a:ext cx="1929320" cy="2880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1928794" y="5572141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Giuseppe </a:t>
            </a:r>
            <a:r>
              <a:rPr lang="en-GB" dirty="0" err="1" smtClean="0"/>
              <a:t>Arcimboldo</a:t>
            </a:r>
            <a:endParaRPr lang="en-GB" dirty="0" smtClean="0"/>
          </a:p>
          <a:p>
            <a:pPr algn="ctr"/>
            <a:r>
              <a:rPr lang="en-GB" i="1" dirty="0" smtClean="0"/>
              <a:t>Earth</a:t>
            </a:r>
            <a:r>
              <a:rPr lang="en-GB" dirty="0" smtClean="0"/>
              <a:t>, </a:t>
            </a:r>
            <a:r>
              <a:rPr lang="en-GB" i="1" dirty="0" smtClean="0"/>
              <a:t>Air</a:t>
            </a:r>
            <a:r>
              <a:rPr lang="en-GB" dirty="0" smtClean="0"/>
              <a:t>, </a:t>
            </a:r>
            <a:r>
              <a:rPr lang="en-GB" i="1" dirty="0" smtClean="0"/>
              <a:t>Fire</a:t>
            </a:r>
            <a:r>
              <a:rPr lang="en-GB" dirty="0" smtClean="0"/>
              <a:t>, </a:t>
            </a:r>
            <a:r>
              <a:rPr lang="en-GB" i="1" dirty="0" smtClean="0"/>
              <a:t>Water</a:t>
            </a:r>
            <a:r>
              <a:rPr lang="en-GB" dirty="0" smtClean="0"/>
              <a:t> (1566)</a:t>
            </a:r>
            <a:endParaRPr lang="en-GB" dirty="0"/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571637"/>
          </a:xfrm>
        </p:spPr>
        <p:txBody>
          <a:bodyPr>
            <a:normAutofit/>
          </a:bodyPr>
          <a:lstStyle/>
          <a:p>
            <a:r>
              <a:rPr lang="en-GB" dirty="0" smtClean="0"/>
              <a:t>Expressing intense emotion</a:t>
            </a:r>
            <a:endParaRPr lang="en-GB" dirty="0"/>
          </a:p>
        </p:txBody>
      </p:sp>
      <p:pic>
        <p:nvPicPr>
          <p:cNvPr id="3074" name="Picture 2" descr="marc_chagall_birthday-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857364"/>
            <a:ext cx="4527162" cy="36846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6" name="Picture 4" descr="http://www.ibiblio.org/wm/paint/auth/munch/munch.screa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3717228" cy="45720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6072207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Scream</a:t>
            </a:r>
          </a:p>
          <a:p>
            <a:pPr algn="ctr"/>
            <a:r>
              <a:rPr lang="en-GB" dirty="0" err="1" smtClean="0"/>
              <a:t>Edvard</a:t>
            </a:r>
            <a:r>
              <a:rPr lang="en-GB" dirty="0" smtClean="0"/>
              <a:t> Munch (1893)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7686" y="5500702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Birthday</a:t>
            </a:r>
          </a:p>
          <a:p>
            <a:pPr algn="ctr"/>
            <a:r>
              <a:rPr lang="en-GB" dirty="0" smtClean="0"/>
              <a:t>Marc Chagall (1915)</a:t>
            </a:r>
          </a:p>
        </p:txBody>
      </p:sp>
    </p:spTree>
  </p:cSld>
  <p:clrMapOvr>
    <a:masterClrMapping/>
  </p:clrMapOvr>
  <p:transition advTm="990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://www.menil.org/images/modern2_leger_78-138E_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3116"/>
            <a:ext cx="1028563" cy="1488300"/>
          </a:xfrm>
          <a:prstGeom prst="rect">
            <a:avLst/>
          </a:prstGeom>
          <a:noFill/>
        </p:spPr>
      </p:pic>
      <p:pic>
        <p:nvPicPr>
          <p:cNvPr id="1035" name="Picture 11" descr="carrying-my-child-myra-evans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929066"/>
            <a:ext cx="1551365" cy="116156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Britannic Bold" pitchFamily="34" charset="0"/>
              </a:rPr>
              <a:t>Art from different times and places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9288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800" dirty="0" smtClean="0"/>
              <a:t>The world in which we live is bubbling with DIVERSITY - different environments, different histories,  different life experiences.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0034" y="5143512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800" dirty="0" smtClean="0"/>
              <a:t>Each work of art is an expression of a subject in the context of the values, culture, and events of its particular time.</a:t>
            </a:r>
            <a:endParaRPr lang="en-GB" sz="2800" dirty="0"/>
          </a:p>
        </p:txBody>
      </p:sp>
      <p:pic>
        <p:nvPicPr>
          <p:cNvPr id="1026" name="Picture 2" descr="mother_and_child_2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14554"/>
            <a:ext cx="1071570" cy="16570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9" name="Picture 5" descr="1-mother-and-child-patrick-hunt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2071678"/>
            <a:ext cx="1145804" cy="17145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0" name="Picture 6" descr="0606[1]"/>
          <p:cNvPicPr>
            <a:picLocks noChangeAspect="1" noChangeArrowheads="1"/>
          </p:cNvPicPr>
          <p:nvPr/>
        </p:nvPicPr>
        <p:blipFill>
          <a:blip r:embed="rId6" cstate="print"/>
          <a:srcRect l="13150" r="12772"/>
          <a:stretch>
            <a:fillRect/>
          </a:stretch>
        </p:blipFill>
        <p:spPr bwMode="auto">
          <a:xfrm>
            <a:off x="6286512" y="3643314"/>
            <a:ext cx="1111646" cy="15001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2" name="Picture 8" descr="inuit-mother-and-child-nancy-griswold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2285992"/>
            <a:ext cx="1235100" cy="15001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3" name="Picture 9" descr="100_1480-copy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2143116"/>
            <a:ext cx="1218771" cy="14287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4" name="Picture 10" descr="Maori%20Madonna%20and%20Child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3786190"/>
            <a:ext cx="1354219" cy="141570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6" name="Picture 12" descr="Mother_and_child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2066" y="3714752"/>
            <a:ext cx="1133758" cy="147129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1" name="Picture 7" descr="klimt_mother_and_child_3[1]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90680" y="2214554"/>
            <a:ext cx="1024063" cy="153994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9" name="Picture 15" descr="http://www.narasoma.com/gallery/mother_and_child_sm.jpe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86182" y="3714752"/>
            <a:ext cx="1190616" cy="1428740"/>
          </a:xfrm>
          <a:prstGeom prst="rect">
            <a:avLst/>
          </a:prstGeom>
          <a:noFill/>
        </p:spPr>
      </p:pic>
      <p:pic>
        <p:nvPicPr>
          <p:cNvPr id="1041" name="Picture 17" descr="h2_1999"/>
          <p:cNvPicPr>
            <a:picLocks noChangeAspect="1" noChangeArrowheads="1"/>
          </p:cNvPicPr>
          <p:nvPr/>
        </p:nvPicPr>
        <p:blipFill>
          <a:blip r:embed="rId13" cstate="print"/>
          <a:srcRect l="22809" t="21530" r="21758" b="21530"/>
          <a:stretch>
            <a:fillRect/>
          </a:stretch>
        </p:blipFill>
        <p:spPr bwMode="auto">
          <a:xfrm>
            <a:off x="3857620" y="2214554"/>
            <a:ext cx="1111187" cy="146413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2" name="Picture 18" descr="mother_child[1]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29520" y="3857628"/>
            <a:ext cx="1071570" cy="136089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4643438" y="635795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Woman and Child </a:t>
            </a:r>
            <a:r>
              <a:rPr lang="en-GB" dirty="0" smtClean="0"/>
              <a:t>from</a:t>
            </a:r>
            <a:r>
              <a:rPr lang="en-GB" i="1" dirty="0" smtClean="0"/>
              <a:t> </a:t>
            </a:r>
            <a:r>
              <a:rPr lang="en-GB" dirty="0" smtClean="0"/>
              <a:t>around the world</a:t>
            </a:r>
            <a:endParaRPr lang="en-GB" dirty="0"/>
          </a:p>
        </p:txBody>
      </p:sp>
    </p:spTree>
  </p:cSld>
  <p:clrMapOvr>
    <a:masterClrMapping/>
  </p:clrMapOvr>
  <p:transition advTm="1023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3" name="Picture 29" descr="PC22000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000504"/>
            <a:ext cx="1500198" cy="137037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Britannic Bold" pitchFamily="34" charset="0"/>
              </a:rPr>
              <a:t>Art from different times and places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9288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800" dirty="0" smtClean="0"/>
              <a:t>The world in which we live is bubbling with DIVERSITY - different environments, different histories,  different life experiences.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0034" y="5143512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800" dirty="0" smtClean="0"/>
              <a:t>Each work of art is an expression of a subject in the context of the values, culture, and events of its particular time.</a:t>
            </a:r>
            <a:endParaRPr lang="en-GB" sz="2800" dirty="0"/>
          </a:p>
        </p:txBody>
      </p:sp>
      <p:pic>
        <p:nvPicPr>
          <p:cNvPr id="1026" name="Picture 2" descr="art-marc-chagall-the-i-and-the-village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2214555"/>
            <a:ext cx="1232137" cy="157163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7" name="Picture 3" descr="painted-jaguar-skull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285992"/>
            <a:ext cx="1425752" cy="17145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8" name="Picture 4" descr="rhino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285992"/>
            <a:ext cx="1285884" cy="10220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4" name="Picture 20" descr="2965_1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3857628"/>
            <a:ext cx="1493493" cy="13653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5" name="Picture 21" descr="tiger-dragon-screens-g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2357430"/>
            <a:ext cx="1650998" cy="144462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7" name="Picture 23" descr="swapindian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3929066"/>
            <a:ext cx="1375164" cy="12223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8" name="Picture 24" descr="tiger_hunt_mi39sm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3929066"/>
            <a:ext cx="2527292" cy="126324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9" name="Picture 25" descr="10458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3429000"/>
            <a:ext cx="1205878" cy="172720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54" name="Picture 30" descr="owl[1]"/>
          <p:cNvPicPr>
            <a:picLocks noChangeAspect="1" noChangeArrowheads="1"/>
          </p:cNvPicPr>
          <p:nvPr/>
        </p:nvPicPr>
        <p:blipFill>
          <a:blip r:embed="rId11" cstate="print"/>
          <a:srcRect l="17007" r="33858"/>
          <a:stretch>
            <a:fillRect/>
          </a:stretch>
        </p:blipFill>
        <p:spPr bwMode="auto">
          <a:xfrm>
            <a:off x="6072198" y="2357430"/>
            <a:ext cx="957107" cy="15001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6" name="Picture 22" descr="herzelturtle[1]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571604" y="2214554"/>
            <a:ext cx="1571636" cy="15716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4643438" y="635795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Animals </a:t>
            </a:r>
            <a:r>
              <a:rPr lang="en-GB" dirty="0" smtClean="0"/>
              <a:t>from</a:t>
            </a:r>
            <a:r>
              <a:rPr lang="en-GB" i="1" dirty="0" smtClean="0"/>
              <a:t> </a:t>
            </a:r>
            <a:r>
              <a:rPr lang="en-GB" dirty="0" smtClean="0"/>
              <a:t>around the world</a:t>
            </a:r>
            <a:endParaRPr lang="en-GB" dirty="0"/>
          </a:p>
        </p:txBody>
      </p:sp>
    </p:spTree>
  </p:cSld>
  <p:clrMapOvr>
    <a:masterClrMapping/>
  </p:clrMapOvr>
  <p:transition advTm="10422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Britannic Bold" pitchFamily="34" charset="0"/>
              </a:rPr>
              <a:t>Art from different times and places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6430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800" dirty="0" smtClean="0"/>
              <a:t>The world in which we live is bubbling with DIVERSITY - different environments, different histories,  different life experiences.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0034" y="507207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800" dirty="0" smtClean="0"/>
              <a:t>Each work of art is an expression of a subject in the context of the values, culture, and events of its particular time.</a:t>
            </a:r>
            <a:endParaRPr lang="en-GB" sz="2800" dirty="0"/>
          </a:p>
        </p:txBody>
      </p:sp>
      <p:pic>
        <p:nvPicPr>
          <p:cNvPr id="2050" name="Picture 2" descr="1995_1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5"/>
            <a:ext cx="1654148" cy="17145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2" name="Picture 4" descr="Navaho_Southwestern_Native_American_Fabric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929066"/>
            <a:ext cx="1593516" cy="121444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3" name="Picture 5" descr="aboriginal-bark-painting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00504"/>
            <a:ext cx="1571636" cy="107919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7" name="Picture 9" descr="lrbfu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2285992"/>
            <a:ext cx="1359290" cy="139782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8" name="Picture 10" descr="japanese-fabric-thumb-420x284-73274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3903932"/>
            <a:ext cx="1803906" cy="121925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9" name="Picture 11" descr="henna1larg29kn[1]"/>
          <p:cNvPicPr>
            <a:picLocks noChangeAspect="1" noChangeArrowheads="1"/>
          </p:cNvPicPr>
          <p:nvPr/>
        </p:nvPicPr>
        <p:blipFill>
          <a:blip r:embed="rId7" cstate="print"/>
          <a:srcRect b="4643"/>
          <a:stretch>
            <a:fillRect/>
          </a:stretch>
        </p:blipFill>
        <p:spPr bwMode="auto">
          <a:xfrm>
            <a:off x="2000232" y="3357562"/>
            <a:ext cx="1315058" cy="167004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60" name="Picture 12" descr="6a00e54f8244638834010535793823970c-500pi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33" y="2100252"/>
            <a:ext cx="1857388" cy="111443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61" name="Picture 13" descr="Turquoise%20Green%20and%20Brown%20Native%20American%2029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3786190"/>
            <a:ext cx="1285884" cy="128635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0" cstate="print"/>
          <a:srcRect l="8331" b="23105"/>
          <a:stretch>
            <a:fillRect/>
          </a:stretch>
        </p:blipFill>
        <p:spPr bwMode="auto">
          <a:xfrm rot="10800000">
            <a:off x="7192198" y="2428866"/>
            <a:ext cx="1623209" cy="135732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66" name="Picture 18" descr="homeinfo[1]"/>
          <p:cNvPicPr>
            <a:picLocks noChangeAspect="1" noChangeArrowheads="1"/>
          </p:cNvPicPr>
          <p:nvPr/>
        </p:nvPicPr>
        <p:blipFill>
          <a:blip r:embed="rId11" cstate="print"/>
          <a:srcRect l="75389"/>
          <a:stretch>
            <a:fillRect/>
          </a:stretch>
        </p:blipFill>
        <p:spPr bwMode="auto">
          <a:xfrm>
            <a:off x="3428992" y="3286124"/>
            <a:ext cx="459324" cy="186373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6" name="Picture 8" descr="8323_maori_patterns[1]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8092816">
            <a:off x="6033055" y="2219918"/>
            <a:ext cx="1705349" cy="10515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64" name="Picture 16" descr="oililyfabric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57818" y="2143116"/>
            <a:ext cx="1143008" cy="172002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4643438" y="635795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Pattern </a:t>
            </a:r>
            <a:r>
              <a:rPr lang="en-GB" dirty="0" smtClean="0"/>
              <a:t>from</a:t>
            </a:r>
            <a:r>
              <a:rPr lang="en-GB" i="1" dirty="0" smtClean="0"/>
              <a:t> </a:t>
            </a:r>
            <a:r>
              <a:rPr lang="en-GB" dirty="0" smtClean="0"/>
              <a:t>around the world</a:t>
            </a:r>
            <a:endParaRPr lang="en-GB" dirty="0"/>
          </a:p>
        </p:txBody>
      </p:sp>
    </p:spTree>
  </p:cSld>
  <p:clrMapOvr>
    <a:masterClrMapping/>
  </p:clrMapOvr>
  <p:transition advTm="1039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tribal_african_art_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214554"/>
            <a:ext cx="1251704" cy="274320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Britannic Bold" pitchFamily="34" charset="0"/>
              </a:rPr>
              <a:t>Art from different times and places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6430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800" dirty="0" smtClean="0"/>
              <a:t>The world in which we live is bubbling with DIVERSITY - different environments, different histories,  different life experiences.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0034" y="507207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800" dirty="0" smtClean="0"/>
              <a:t>Each work of art is an expression of a subject in the context of the values, culture, and events of its particular time.</a:t>
            </a:r>
            <a:endParaRPr lang="en-GB" sz="2800" dirty="0"/>
          </a:p>
        </p:txBody>
      </p:sp>
      <p:pic>
        <p:nvPicPr>
          <p:cNvPr id="3075" name="Picture 3" descr="thm_Madonna_With_Christ_Child_and_Angels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857364"/>
            <a:ext cx="1929785" cy="191691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6" name="Picture 4" descr="maori-christ-crowned-thorns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857628"/>
            <a:ext cx="1026296" cy="125636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7" name="Picture 5" descr="image008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55680"/>
            <a:ext cx="1071570" cy="138783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8" name="Picture 6" descr="n-jb005[2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4069856"/>
            <a:ext cx="1571636" cy="106304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9" name="Picture 7" descr="456279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3786190"/>
            <a:ext cx="1890303" cy="125631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80" name="Picture 8" descr="6a00d8341c56a353ef00e54f83f28e8833-800wi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2143116"/>
            <a:ext cx="1071570" cy="154141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81" name="Picture 9" descr="lens5080652_1244100236Indian_Religion-Hinduism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1928801"/>
            <a:ext cx="1214446" cy="168079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82" name="Picture 10" descr="japanese_buddhist_art_2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50719" y="2071677"/>
            <a:ext cx="1136122" cy="192882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84" name="Picture 12" descr="6a00e54fb9605a883300e551f47c4a8833-350wi[1]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00760" y="3666530"/>
            <a:ext cx="1071570" cy="14198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86" name="Picture 14" descr="http://www.brooklynmuseum.org/opencollection/images/objects/size3/44.195.24_SL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488" y="2000240"/>
            <a:ext cx="1263661" cy="172344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643438" y="635795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Religion </a:t>
            </a:r>
            <a:r>
              <a:rPr lang="en-GB" dirty="0" smtClean="0"/>
              <a:t>from</a:t>
            </a:r>
            <a:r>
              <a:rPr lang="en-GB" i="1" dirty="0" smtClean="0"/>
              <a:t> </a:t>
            </a:r>
            <a:r>
              <a:rPr lang="en-GB" dirty="0" smtClean="0"/>
              <a:t>around the world</a:t>
            </a:r>
            <a:endParaRPr lang="en-GB" dirty="0"/>
          </a:p>
        </p:txBody>
      </p:sp>
    </p:spTree>
  </p:cSld>
  <p:clrMapOvr>
    <a:masterClrMapping/>
  </p:clrMapOvr>
  <p:transition advTm="10593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Britannic Bold" pitchFamily="34" charset="0"/>
              </a:rPr>
              <a:t>Art from different times and places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6430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800" dirty="0" smtClean="0"/>
              <a:t>The world in which we live is bubbling with DIVERSITY - different environments, different histories,  different life experiences.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0034" y="507207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800" dirty="0" smtClean="0"/>
              <a:t>Each work of art is an expression of a subject in the context of the values, culture, and events of its particular time.</a:t>
            </a:r>
            <a:endParaRPr lang="en-GB" sz="2800" dirty="0"/>
          </a:p>
        </p:txBody>
      </p:sp>
      <p:pic>
        <p:nvPicPr>
          <p:cNvPr id="4099" name="Picture 3" descr="sakura-yael-eylat-tanaka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1214446" cy="137592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0" name="Picture 4" descr="maggie-cross-chinese-art-03-med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071678"/>
            <a:ext cx="1214446" cy="167176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1" name="Picture 5" descr="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2661" y="2071678"/>
            <a:ext cx="1972247" cy="30003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2" name="Picture 6" descr="136a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5" y="3643315"/>
            <a:ext cx="1214445" cy="140925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3" name="Picture 7" descr="Dsc00124-flower-big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2000240"/>
            <a:ext cx="897673" cy="164307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4" name="Picture 8" descr="orangeflowers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3786190"/>
            <a:ext cx="998589" cy="135732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5" name="Picture 9" descr="eu_prevoststilllifewithabou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3643314"/>
            <a:ext cx="1071570" cy="14214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6" name="Picture 10" descr="18669_2_flowers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9" y="3857628"/>
            <a:ext cx="1297261" cy="128588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0" cstate="print"/>
          <a:srcRect r="2069" b="24268"/>
          <a:stretch>
            <a:fillRect/>
          </a:stretch>
        </p:blipFill>
        <p:spPr bwMode="auto">
          <a:xfrm>
            <a:off x="3071802" y="2000240"/>
            <a:ext cx="1185897" cy="15716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9" name="Picture 13" descr="vase_of_flowers-400[1]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57818" y="2143116"/>
            <a:ext cx="1227185" cy="15525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7" name="Picture 11" descr="okeefe-oriental-poppies[1]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9733803">
            <a:off x="5359507" y="3757320"/>
            <a:ext cx="1514593" cy="111560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4643438" y="635795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Flowers </a:t>
            </a:r>
            <a:r>
              <a:rPr lang="en-GB" dirty="0" smtClean="0"/>
              <a:t>from</a:t>
            </a:r>
            <a:r>
              <a:rPr lang="en-GB" i="1" dirty="0" smtClean="0"/>
              <a:t> </a:t>
            </a:r>
            <a:r>
              <a:rPr lang="en-GB" dirty="0" smtClean="0"/>
              <a:t>around the world</a:t>
            </a:r>
            <a:endParaRPr lang="en-GB" dirty="0"/>
          </a:p>
        </p:txBody>
      </p:sp>
    </p:spTree>
  </p:cSld>
  <p:clrMapOvr>
    <a:masterClrMapping/>
  </p:clrMapOvr>
  <p:transition advTm="1045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5" name="Picture 15" descr="http://www.portrait.gov.au/exhibit/openair/_lib/img/contentimg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857628"/>
            <a:ext cx="1285885" cy="12894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Britannic Bold" pitchFamily="34" charset="0"/>
              </a:rPr>
              <a:t>Art from different times and places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6430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800" dirty="0" smtClean="0"/>
              <a:t>The world in which we live is bubbling with DIVERSITY - different environments, different histories,  different life experiences.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0034" y="507207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800" dirty="0" smtClean="0"/>
              <a:t>Each work of art is an expression of a subject in the context of the values, culture, and events of its particular time.</a:t>
            </a:r>
            <a:endParaRPr lang="en-GB" sz="2800" dirty="0"/>
          </a:p>
        </p:txBody>
      </p:sp>
      <p:pic>
        <p:nvPicPr>
          <p:cNvPr id="5122" name="Picture 2" descr="7_Giuliani,_Joseph_and_Christ_Child_gjocx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7235" y="2143116"/>
            <a:ext cx="1733657" cy="171527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3" name="Picture 3" descr="image042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143116"/>
            <a:ext cx="1237632" cy="17859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4" name="Picture 4" descr="96_father_mother_child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066435"/>
            <a:ext cx="1357322" cy="19661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6" name="Picture 6" descr="buwashete-lg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4000504"/>
            <a:ext cx="1571636" cy="116035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7" name="Picture 7" descr="ART%20FEST%20PIC%20CRAIG%20CHILD%202%20%20(OP)%20BOB%202005%2000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4143380"/>
            <a:ext cx="1407251" cy="98582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9" name="Picture 9" descr="1779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5" y="2143115"/>
            <a:ext cx="1904453" cy="278608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31" name="Picture 11" descr="http://www.surreyartists.co.uk/aaw/websites/surreyartists/kingston-art/gallery/WaitingRoom_55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329" y="3929066"/>
            <a:ext cx="1640591" cy="1208071"/>
          </a:xfrm>
          <a:prstGeom prst="rect">
            <a:avLst/>
          </a:prstGeom>
          <a:noFill/>
        </p:spPr>
      </p:pic>
      <p:pic>
        <p:nvPicPr>
          <p:cNvPr id="5133" name="Picture 13" descr="http://www.artisanartsonline.com/images/artpics/LaurieCooper/frtherchild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2214554"/>
            <a:ext cx="1639594" cy="166481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643438" y="635795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Man and Child </a:t>
            </a:r>
            <a:r>
              <a:rPr lang="en-GB" dirty="0" smtClean="0"/>
              <a:t>from</a:t>
            </a:r>
            <a:r>
              <a:rPr lang="en-GB" i="1" dirty="0" smtClean="0"/>
              <a:t> </a:t>
            </a:r>
            <a:r>
              <a:rPr lang="en-GB" dirty="0" smtClean="0"/>
              <a:t>around the world</a:t>
            </a:r>
            <a:endParaRPr lang="en-GB" dirty="0"/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en-GB" dirty="0" smtClean="0"/>
              <a:t>Celebration of Religious feelings</a:t>
            </a:r>
          </a:p>
          <a:p>
            <a:r>
              <a:rPr lang="en-GB" dirty="0" smtClean="0"/>
              <a:t>commemoration of an important event</a:t>
            </a:r>
          </a:p>
          <a:p>
            <a:r>
              <a:rPr lang="en-GB" dirty="0" smtClean="0"/>
              <a:t>Political propaganda</a:t>
            </a:r>
          </a:p>
          <a:p>
            <a:r>
              <a:rPr lang="en-GB" dirty="0" smtClean="0"/>
              <a:t>social commentary</a:t>
            </a:r>
          </a:p>
          <a:p>
            <a:r>
              <a:rPr lang="en-GB" dirty="0" smtClean="0"/>
              <a:t>recording of visual information</a:t>
            </a:r>
          </a:p>
          <a:p>
            <a:r>
              <a:rPr lang="en-GB" dirty="0" smtClean="0"/>
              <a:t>creating beauty</a:t>
            </a:r>
          </a:p>
          <a:p>
            <a:r>
              <a:rPr lang="en-GB" dirty="0" smtClean="0"/>
              <a:t>Storytelling</a:t>
            </a:r>
          </a:p>
          <a:p>
            <a:r>
              <a:rPr lang="en-GB" dirty="0" smtClean="0"/>
              <a:t>Expressing intense emotion</a:t>
            </a:r>
            <a:endParaRPr lang="en-GB" dirty="0"/>
          </a:p>
        </p:txBody>
      </p:sp>
    </p:spTree>
  </p:cSld>
  <p:clrMapOvr>
    <a:masterClrMapping/>
  </p:clrMapOvr>
  <p:transition advTm="1051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571637"/>
          </a:xfrm>
        </p:spPr>
        <p:txBody>
          <a:bodyPr>
            <a:normAutofit/>
          </a:bodyPr>
          <a:lstStyle/>
          <a:p>
            <a:r>
              <a:rPr lang="en-GB" dirty="0" smtClean="0"/>
              <a:t>Inspiration of Religious feelings</a:t>
            </a:r>
          </a:p>
        </p:txBody>
      </p:sp>
      <p:pic>
        <p:nvPicPr>
          <p:cNvPr id="7173" name="Picture 5" descr="http://faculty.mccfl.edu/frithl/HUM2230/Renaissance/images/botticelli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544" y="1428736"/>
            <a:ext cx="3179045" cy="4572032"/>
          </a:xfrm>
          <a:prstGeom prst="rect">
            <a:avLst/>
          </a:prstGeom>
          <a:noFill/>
        </p:spPr>
      </p:pic>
      <p:pic>
        <p:nvPicPr>
          <p:cNvPr id="7175" name="Picture 7" descr="http://www.staratel.com/pictures/surreal/ernst_max/pic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5641" y="1714488"/>
            <a:ext cx="4052573" cy="345416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5786" y="6000769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i="1" dirty="0" smtClean="0"/>
              <a:t>Mystic Nativity</a:t>
            </a:r>
          </a:p>
          <a:p>
            <a:pPr algn="ctr"/>
            <a:r>
              <a:rPr lang="it-IT" dirty="0" smtClean="0"/>
              <a:t>Sandro Botticelli (1500)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4286248" y="5143512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 smtClean="0"/>
              <a:t>The Temptation of St. Anthony</a:t>
            </a:r>
          </a:p>
          <a:p>
            <a:pPr algn="ctr"/>
            <a:r>
              <a:rPr lang="en-GB" dirty="0" smtClean="0"/>
              <a:t>Max Ernst (1945)</a:t>
            </a:r>
            <a:endParaRPr lang="en-GB" dirty="0"/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571637"/>
          </a:xfrm>
        </p:spPr>
        <p:txBody>
          <a:bodyPr>
            <a:normAutofit/>
          </a:bodyPr>
          <a:lstStyle/>
          <a:p>
            <a:r>
              <a:rPr lang="en-GB" dirty="0" smtClean="0"/>
              <a:t>commemoration of an important event</a:t>
            </a:r>
          </a:p>
        </p:txBody>
      </p:sp>
      <p:pic>
        <p:nvPicPr>
          <p:cNvPr id="6146" name="Picture 2" descr="queen-elizabeth-i-in-coronation-robes-circa-155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6"/>
            <a:ext cx="3357586" cy="436680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5786454"/>
            <a:ext cx="4929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Queen Elizabeth I of England coronation portrait</a:t>
            </a:r>
          </a:p>
          <a:p>
            <a:pPr algn="ctr"/>
            <a:r>
              <a:rPr lang="en-GB" dirty="0" smtClean="0"/>
              <a:t>(17th century) </a:t>
            </a:r>
          </a:p>
        </p:txBody>
      </p:sp>
      <p:sp>
        <p:nvSpPr>
          <p:cNvPr id="8" name="Rectangle 7"/>
          <p:cNvSpPr/>
          <p:nvPr/>
        </p:nvSpPr>
        <p:spPr>
          <a:xfrm>
            <a:off x="5143504" y="6000768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 smtClean="0"/>
              <a:t>The </a:t>
            </a:r>
            <a:r>
              <a:rPr lang="en-GB" i="1" dirty="0" err="1" smtClean="0"/>
              <a:t>Arnolfini</a:t>
            </a:r>
            <a:r>
              <a:rPr lang="en-GB" i="1" dirty="0" smtClean="0"/>
              <a:t> Marriage </a:t>
            </a:r>
          </a:p>
          <a:p>
            <a:pPr algn="ctr"/>
            <a:r>
              <a:rPr lang="en-GB" dirty="0" smtClean="0"/>
              <a:t>Jan Van Eyck (1434)</a:t>
            </a:r>
          </a:p>
        </p:txBody>
      </p:sp>
      <p:pic>
        <p:nvPicPr>
          <p:cNvPr id="6150" name="Picture 6" descr="The Arnolfini Marri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643050"/>
            <a:ext cx="3197451" cy="4411988"/>
          </a:xfrm>
          <a:prstGeom prst="rect">
            <a:avLst/>
          </a:prstGeom>
          <a:noFill/>
        </p:spPr>
      </p:pic>
    </p:spTree>
  </p:cSld>
  <p:clrMapOvr>
    <a:masterClrMapping/>
  </p:clrMapOvr>
  <p:transition advTm="1045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571637"/>
          </a:xfrm>
        </p:spPr>
        <p:txBody>
          <a:bodyPr>
            <a:normAutofit/>
          </a:bodyPr>
          <a:lstStyle/>
          <a:p>
            <a:r>
              <a:rPr lang="en-GB" dirty="0" smtClean="0"/>
              <a:t>Political propaganda</a:t>
            </a:r>
          </a:p>
        </p:txBody>
      </p:sp>
      <p:pic>
        <p:nvPicPr>
          <p:cNvPr id="5122" name="Picture 2" descr="here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28736"/>
            <a:ext cx="3214710" cy="4299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000100" y="571501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World War 2 War Poster</a:t>
            </a:r>
            <a:endParaRPr lang="en-GB" i="1" dirty="0"/>
          </a:p>
        </p:txBody>
      </p:sp>
      <p:sp>
        <p:nvSpPr>
          <p:cNvPr id="9" name="Rectangle 8"/>
          <p:cNvSpPr/>
          <p:nvPr/>
        </p:nvSpPr>
        <p:spPr>
          <a:xfrm>
            <a:off x="4714876" y="6000768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 smtClean="0"/>
              <a:t>Blood and Iron</a:t>
            </a:r>
          </a:p>
          <a:p>
            <a:pPr algn="ctr"/>
            <a:r>
              <a:rPr lang="en-GB" dirty="0" smtClean="0"/>
              <a:t>Charles Ernest Butler (1916)</a:t>
            </a:r>
            <a:endParaRPr lang="en-GB" dirty="0"/>
          </a:p>
        </p:txBody>
      </p:sp>
      <p:pic>
        <p:nvPicPr>
          <p:cNvPr id="5125" name="Picture 5" descr="1_charles_butler_blood_and_iron_191.jpg image by arh_land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714876" y="1357298"/>
            <a:ext cx="3501528" cy="4692048"/>
          </a:xfrm>
          <a:prstGeom prst="rect">
            <a:avLst/>
          </a:prstGeom>
          <a:noFill/>
        </p:spPr>
      </p:pic>
    </p:spTree>
  </p:cSld>
  <p:clrMapOvr>
    <a:masterClrMapping/>
  </p:clrMapOvr>
  <p:transition advTm="10343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571637"/>
          </a:xfrm>
        </p:spPr>
        <p:txBody>
          <a:bodyPr>
            <a:normAutofit/>
          </a:bodyPr>
          <a:lstStyle/>
          <a:p>
            <a:r>
              <a:rPr lang="en-GB" dirty="0" smtClean="0"/>
              <a:t>Social commentary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5072074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Potato</a:t>
            </a:r>
            <a:r>
              <a:rPr lang="en-GB" dirty="0" smtClean="0"/>
              <a:t>-</a:t>
            </a:r>
            <a:r>
              <a:rPr lang="en-GB" i="1" dirty="0" smtClean="0"/>
              <a:t>Eaters</a:t>
            </a:r>
            <a:endParaRPr lang="en-GB" dirty="0" smtClean="0"/>
          </a:p>
          <a:p>
            <a:pPr algn="ctr"/>
            <a:r>
              <a:rPr lang="en-GB" dirty="0" smtClean="0"/>
              <a:t>Vincent Van Gogh (1885)</a:t>
            </a:r>
            <a:endParaRPr lang="en-GB" dirty="0"/>
          </a:p>
        </p:txBody>
      </p:sp>
      <p:pic>
        <p:nvPicPr>
          <p:cNvPr id="30724" name="Picture 4" descr="http://blogs.princeton.edu/wri152-3/f05/dtso/images/van-gogh-potato-eat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4554631" cy="3214710"/>
          </a:xfrm>
          <a:prstGeom prst="rect">
            <a:avLst/>
          </a:prstGeom>
          <a:noFill/>
        </p:spPr>
      </p:pic>
      <p:pic>
        <p:nvPicPr>
          <p:cNvPr id="30726" name="Picture 6" descr="'Gemma' print advertisem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370693"/>
            <a:ext cx="3296999" cy="463640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72066" y="600076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Poster advertising jobs in Social Work</a:t>
            </a:r>
            <a:endParaRPr lang="en-GB" i="1" dirty="0"/>
          </a:p>
        </p:txBody>
      </p:sp>
    </p:spTree>
  </p:cSld>
  <p:clrMapOvr>
    <a:masterClrMapping/>
  </p:clrMapOvr>
  <p:transition advTm="998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571637"/>
          </a:xfrm>
        </p:spPr>
        <p:txBody>
          <a:bodyPr>
            <a:normAutofit/>
          </a:bodyPr>
          <a:lstStyle/>
          <a:p>
            <a:r>
              <a:rPr lang="en-GB" dirty="0" smtClean="0"/>
              <a:t>recording of visual information</a:t>
            </a:r>
          </a:p>
        </p:txBody>
      </p:sp>
      <p:pic>
        <p:nvPicPr>
          <p:cNvPr id="4098" name="Picture 2" descr="leotorso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643050"/>
            <a:ext cx="2651180" cy="39794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00" name="Picture 4" descr="http://www.lib-art.com/imgpainting/4/5/3754-anatomy-andreas-vesali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428735"/>
            <a:ext cx="2714644" cy="46962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7290" y="6072207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 Anatomy</a:t>
            </a:r>
          </a:p>
          <a:p>
            <a:pPr algn="ctr"/>
            <a:r>
              <a:rPr lang="en-GB" dirty="0" smtClean="0"/>
              <a:t>Andreas Vesalius (1543)</a:t>
            </a:r>
            <a:endParaRPr lang="en-GB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564357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Anatomical sketches </a:t>
            </a:r>
          </a:p>
          <a:p>
            <a:pPr algn="ctr"/>
            <a:r>
              <a:rPr lang="en-GB" dirty="0" smtClean="0"/>
              <a:t>Leonardo </a:t>
            </a:r>
            <a:r>
              <a:rPr lang="en-GB" dirty="0" err="1" smtClean="0"/>
              <a:t>da</a:t>
            </a:r>
            <a:r>
              <a:rPr lang="en-GB" dirty="0" smtClean="0"/>
              <a:t> Vinci (late 15</a:t>
            </a:r>
            <a:r>
              <a:rPr lang="en-GB" baseline="30000" dirty="0" smtClean="0"/>
              <a:t>th</a:t>
            </a:r>
            <a:r>
              <a:rPr lang="en-GB" dirty="0" smtClean="0"/>
              <a:t> Century)</a:t>
            </a:r>
            <a:endParaRPr lang="en-GB" i="1" dirty="0"/>
          </a:p>
        </p:txBody>
      </p:sp>
    </p:spTree>
  </p:cSld>
  <p:clrMapOvr>
    <a:masterClrMapping/>
  </p:clrMapOvr>
  <p:transition advTm="1031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643075"/>
          </a:xfrm>
        </p:spPr>
        <p:txBody>
          <a:bodyPr>
            <a:normAutofit/>
          </a:bodyPr>
          <a:lstStyle/>
          <a:p>
            <a:r>
              <a:rPr lang="en-GB" dirty="0" smtClean="0"/>
              <a:t>creating beauty</a:t>
            </a:r>
          </a:p>
        </p:txBody>
      </p:sp>
      <p:pic>
        <p:nvPicPr>
          <p:cNvPr id="8194" name="Picture 2" descr="http://www.papermag.com/modules/location/uploaded_images/beauty03_1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500306"/>
            <a:ext cx="4457731" cy="33917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57686" y="5857892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Magazine Fashion shot</a:t>
            </a:r>
            <a:endParaRPr lang="en-GB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429264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Marilyn</a:t>
            </a:r>
          </a:p>
          <a:p>
            <a:pPr algn="ctr"/>
            <a:r>
              <a:rPr lang="en-GB" dirty="0" smtClean="0"/>
              <a:t>Andy Warhol (1967)</a:t>
            </a:r>
            <a:endParaRPr lang="en-GB" dirty="0"/>
          </a:p>
        </p:txBody>
      </p:sp>
      <p:pic>
        <p:nvPicPr>
          <p:cNvPr id="8199" name="Picture 7" descr="http://www.asds.org/ClassProjects/8thAH_06/cristina/marilynm.jpg"/>
          <p:cNvPicPr>
            <a:picLocks noChangeAspect="1" noChangeArrowheads="1"/>
          </p:cNvPicPr>
          <p:nvPr/>
        </p:nvPicPr>
        <p:blipFill>
          <a:blip r:embed="rId3" cstate="print">
            <a:lum contrast="5000"/>
          </a:blip>
          <a:srcRect/>
          <a:stretch>
            <a:fillRect/>
          </a:stretch>
        </p:blipFill>
        <p:spPr bwMode="auto">
          <a:xfrm>
            <a:off x="285720" y="1785926"/>
            <a:ext cx="3695661" cy="3714776"/>
          </a:xfrm>
          <a:prstGeom prst="rect">
            <a:avLst/>
          </a:prstGeom>
          <a:noFill/>
        </p:spPr>
      </p:pic>
    </p:spTree>
  </p:cSld>
  <p:clrMapOvr>
    <a:masterClrMapping/>
  </p:clrMapOvr>
  <p:transition advTm="1028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Britannic Bold" pitchFamily="34" charset="0"/>
              </a:rPr>
              <a:t>What does art do for us?</a:t>
            </a:r>
            <a:endParaRPr lang="en-GB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571637"/>
          </a:xfrm>
        </p:spPr>
        <p:txBody>
          <a:bodyPr>
            <a:normAutofit/>
          </a:bodyPr>
          <a:lstStyle/>
          <a:p>
            <a:r>
              <a:rPr lang="en-GB" dirty="0" smtClean="0"/>
              <a:t>Storytelling</a:t>
            </a:r>
          </a:p>
        </p:txBody>
      </p:sp>
      <p:pic>
        <p:nvPicPr>
          <p:cNvPr id="2050" name="Picture 2" descr="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643050"/>
            <a:ext cx="3705489" cy="407196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www.math.miami.edu/~larsa/uccello_st_geo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3116"/>
            <a:ext cx="4178145" cy="318412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5357826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St. George and the Dragon</a:t>
            </a:r>
            <a:endParaRPr lang="en-GB" dirty="0" smtClean="0"/>
          </a:p>
          <a:p>
            <a:pPr algn="ctr"/>
            <a:r>
              <a:rPr lang="en-GB" dirty="0" smtClean="0"/>
              <a:t>Paulo Uccello (c. 1456)</a:t>
            </a:r>
          </a:p>
          <a:p>
            <a:pPr algn="ctr"/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571501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Last of England </a:t>
            </a:r>
          </a:p>
          <a:p>
            <a:pPr algn="ctr"/>
            <a:r>
              <a:rPr lang="en-GB" dirty="0" smtClean="0"/>
              <a:t>Ford Maddox Brown (1855)</a:t>
            </a:r>
          </a:p>
        </p:txBody>
      </p:sp>
    </p:spTree>
  </p:cSld>
  <p:clrMapOvr>
    <a:masterClrMapping/>
  </p:clrMapOvr>
  <p:transition advTm="10453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632</Words>
  <Application>Microsoft Office PowerPoint</Application>
  <PresentationFormat>On-screen Show (4:3)</PresentationFormat>
  <Paragraphs>82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What do artists do?</vt:lpstr>
      <vt:lpstr>What does art do for us?</vt:lpstr>
      <vt:lpstr>What does art do for us?</vt:lpstr>
      <vt:lpstr>What does art do for us?</vt:lpstr>
      <vt:lpstr>What does art do for us?</vt:lpstr>
      <vt:lpstr>What does art do for us?</vt:lpstr>
      <vt:lpstr>What does art do for us?</vt:lpstr>
      <vt:lpstr>What does art do for us?</vt:lpstr>
      <vt:lpstr>What does art do for us?</vt:lpstr>
      <vt:lpstr>What does art do for us?</vt:lpstr>
      <vt:lpstr>Art from different times and places</vt:lpstr>
      <vt:lpstr>Art from different times and places</vt:lpstr>
      <vt:lpstr>Art from different times and places</vt:lpstr>
      <vt:lpstr>Art from different times and places</vt:lpstr>
      <vt:lpstr>Art from different times and places</vt:lpstr>
      <vt:lpstr>Art from different times and places</vt:lpstr>
    </vt:vector>
  </TitlesOfParts>
  <Company>London Borough of Havering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Sanders Draper</dc:creator>
  <cp:lastModifiedBy>jrosenberg</cp:lastModifiedBy>
  <cp:revision>99</cp:revision>
  <dcterms:created xsi:type="dcterms:W3CDTF">2009-08-19T09:51:46Z</dcterms:created>
  <dcterms:modified xsi:type="dcterms:W3CDTF">2009-10-27T14:29:54Z</dcterms:modified>
</cp:coreProperties>
</file>